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15" r:id="rId3"/>
    <p:sldId id="282" r:id="rId4"/>
    <p:sldId id="316" r:id="rId5"/>
    <p:sldId id="284" r:id="rId6"/>
    <p:sldId id="319" r:id="rId7"/>
    <p:sldId id="321" r:id="rId8"/>
    <p:sldId id="320" r:id="rId9"/>
    <p:sldId id="317" r:id="rId10"/>
    <p:sldId id="318" r:id="rId11"/>
    <p:sldId id="285" r:id="rId12"/>
    <p:sldId id="293" r:id="rId13"/>
    <p:sldId id="294" r:id="rId14"/>
    <p:sldId id="288" r:id="rId15"/>
    <p:sldId id="289" r:id="rId16"/>
    <p:sldId id="322" r:id="rId17"/>
    <p:sldId id="323" r:id="rId18"/>
    <p:sldId id="286" r:id="rId19"/>
    <p:sldId id="299" r:id="rId20"/>
    <p:sldId id="300" r:id="rId21"/>
    <p:sldId id="295" r:id="rId22"/>
    <p:sldId id="296" r:id="rId23"/>
    <p:sldId id="297" r:id="rId24"/>
    <p:sldId id="298" r:id="rId25"/>
    <p:sldId id="301" r:id="rId26"/>
    <p:sldId id="302" r:id="rId27"/>
    <p:sldId id="303" r:id="rId28"/>
    <p:sldId id="304" r:id="rId29"/>
    <p:sldId id="306" r:id="rId30"/>
    <p:sldId id="307" r:id="rId31"/>
    <p:sldId id="314" r:id="rId32"/>
    <p:sldId id="275" r:id="rId33"/>
    <p:sldId id="276" r:id="rId34"/>
    <p:sldId id="273" r:id="rId35"/>
    <p:sldId id="274" r:id="rId36"/>
    <p:sldId id="309" r:id="rId37"/>
    <p:sldId id="31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7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FCF5C-4818-C046-8C95-2D702E290518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FBC1C-C8D3-3D41-A37F-28610EAD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FBC1C-C8D3-3D41-A37F-28610EADF3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FBC1C-C8D3-3D41-A37F-28610EADF3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8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0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103CD-AD03-5640-B32B-EDFDB70F357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3031-F0FB-024A-A58C-19695700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UFCFVK-15-2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56417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02D9-9DB8-4CF1-A4BC-1807A341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E7C1-9A2B-4E99-8642-D3F7F026A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Open Sans"/>
              </a:rPr>
              <a:t>Which is almost exactly the same as:</a:t>
            </a:r>
          </a:p>
          <a:p>
            <a:r>
              <a:rPr lang="en-US" b="0" i="0" dirty="0">
                <a:solidFill>
                  <a:srgbClr val="A71D5D"/>
                </a:solidFill>
                <a:effectLst/>
                <a:latin typeface="Menlo"/>
              </a:rPr>
              <a:t>char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Menlo"/>
              </a:rPr>
              <a:t>message[6] = {</a:t>
            </a:r>
            <a:r>
              <a:rPr lang="en-US" b="0" i="0" dirty="0">
                <a:solidFill>
                  <a:srgbClr val="DF5000"/>
                </a:solidFill>
                <a:effectLst/>
                <a:latin typeface="Menlo"/>
              </a:rPr>
              <a:t>'H'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b="0" i="0" dirty="0">
                <a:solidFill>
                  <a:srgbClr val="DF5000"/>
                </a:solidFill>
                <a:effectLst/>
                <a:latin typeface="Menlo"/>
              </a:rPr>
              <a:t>'E'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b="0" i="0" dirty="0">
                <a:solidFill>
                  <a:srgbClr val="DF5000"/>
                </a:solidFill>
                <a:effectLst/>
                <a:latin typeface="Menlo"/>
              </a:rPr>
              <a:t>'L'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b="0" i="0" dirty="0">
                <a:solidFill>
                  <a:srgbClr val="DF5000"/>
                </a:solidFill>
                <a:effectLst/>
                <a:latin typeface="Menlo"/>
              </a:rPr>
              <a:t>'L'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b="0" i="0" dirty="0">
                <a:solidFill>
                  <a:srgbClr val="DF5000"/>
                </a:solidFill>
                <a:effectLst/>
                <a:latin typeface="Menlo"/>
              </a:rPr>
              <a:t>'O'</a:t>
            </a:r>
            <a:r>
              <a:rPr lang="en-US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b="0" i="0" dirty="0">
                <a:solidFill>
                  <a:schemeClr val="bg1"/>
                </a:solidFill>
                <a:effectLst/>
                <a:latin typeface="Menlo"/>
              </a:rPr>
              <a:t>0};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enlo"/>
              </a:rPr>
              <a:t>uBit.display.scroll</a:t>
            </a:r>
            <a:r>
              <a:rPr lang="en-US" b="0" i="0" dirty="0">
                <a:solidFill>
                  <a:schemeClr val="bg1"/>
                </a:solidFill>
                <a:effectLst/>
                <a:latin typeface="Menlo"/>
              </a:rPr>
              <a:t>(message);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DAL and Fibers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Provides nice helper classes for working with the underlying devices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Additionally the DAL provides the Fiber abstraction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supports asynchronous functions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useful as it enables, for example, code to  asynchronously display text on the LED display without blocking and hence stop other code from running, whilst scrolling across the screen</a:t>
            </a:r>
          </a:p>
        </p:txBody>
      </p:sp>
    </p:spTree>
    <p:extLst>
      <p:ext uri="{BB962C8B-B14F-4D97-AF65-F5344CB8AC3E}">
        <p14:creationId xmlns:p14="http://schemas.microsoft.com/office/powerpoint/2010/main" val="109869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mbed</a:t>
            </a:r>
            <a:r>
              <a:rPr lang="en-US" dirty="0">
                <a:solidFill>
                  <a:schemeClr val="bg1"/>
                </a:solidFill>
              </a:rPr>
              <a:t> classic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09" y="178155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software at the bottom of the stack make use of ARM’s </a:t>
            </a:r>
            <a:r>
              <a:rPr lang="en-US" dirty="0" err="1">
                <a:solidFill>
                  <a:schemeClr val="bg1"/>
                </a:solidFill>
              </a:rPr>
              <a:t>mbed</a:t>
            </a:r>
            <a:r>
              <a:rPr lang="en-US" dirty="0">
                <a:solidFill>
                  <a:schemeClr val="bg1"/>
                </a:solidFill>
              </a:rPr>
              <a:t> OS: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.. an open-source embedded operating system designed for the “things” in the Internet of Things (IoT). </a:t>
            </a:r>
            <a:r>
              <a:rPr lang="en-US" dirty="0" err="1">
                <a:solidFill>
                  <a:schemeClr val="bg1"/>
                </a:solidFill>
              </a:rPr>
              <a:t>mbed</a:t>
            </a:r>
            <a:r>
              <a:rPr lang="en-US" dirty="0">
                <a:solidFill>
                  <a:schemeClr val="bg1"/>
                </a:solidFill>
              </a:rPr>
              <a:t> OS includes the features you need to develop a connected product using an ARM Cortex-M microcontroller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mbed</a:t>
            </a:r>
            <a:r>
              <a:rPr lang="en-US" dirty="0">
                <a:solidFill>
                  <a:schemeClr val="bg1"/>
                </a:solidFill>
              </a:rPr>
              <a:t> OS provides a platform that includes: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Security foundations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Cloud management services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Drivers for sensors, I/O devices and connectivity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70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340632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micro:bit</a:t>
            </a:r>
            <a:r>
              <a:rPr lang="en-US" dirty="0">
                <a:solidFill>
                  <a:schemeClr val="bg1"/>
                </a:solidFill>
              </a:rPr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Nordic nRF51822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16 MHz 32-bit ARM Cortex-M0 microcontroller, 256 KB flash memory, 16 KB static ram, 2.4 GHz Bluetooth low energy wireless networking. </a:t>
            </a:r>
          </a:p>
          <a:p>
            <a:r>
              <a:rPr lang="en-US" dirty="0">
                <a:solidFill>
                  <a:schemeClr val="bg1"/>
                </a:solidFill>
              </a:rPr>
              <a:t>NXP/</a:t>
            </a:r>
            <a:r>
              <a:rPr lang="en-US" dirty="0" err="1">
                <a:solidFill>
                  <a:schemeClr val="bg1"/>
                </a:solidFill>
              </a:rPr>
              <a:t>Freescale</a:t>
            </a:r>
            <a:r>
              <a:rPr lang="en-US" dirty="0">
                <a:solidFill>
                  <a:schemeClr val="bg1"/>
                </a:solidFill>
              </a:rPr>
              <a:t> KL26Z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48 MHz ARM Cortex-M0+ core microcontroller, that includes a full-speed USB 2.0 On-The-Go (OTG) controller, used as a communication interface between USB and main Nordic microcontroller. This device also performs the voltage regulation from the USB supply (4.5-5.25V) down to the nominal 3.3 volts used by the rest of the PCB. When running on batteries this regulator is not used</a:t>
            </a:r>
          </a:p>
          <a:p>
            <a:r>
              <a:rPr lang="en-US" dirty="0">
                <a:solidFill>
                  <a:schemeClr val="bg1"/>
                </a:solidFill>
              </a:rPr>
              <a:t>NXP/</a:t>
            </a:r>
            <a:r>
              <a:rPr lang="en-US" dirty="0" err="1">
                <a:solidFill>
                  <a:schemeClr val="bg1"/>
                </a:solidFill>
              </a:rPr>
              <a:t>Freescale</a:t>
            </a:r>
            <a:r>
              <a:rPr lang="en-US" dirty="0">
                <a:solidFill>
                  <a:schemeClr val="bg1"/>
                </a:solidFill>
              </a:rPr>
              <a:t> MMA8652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3-axis accelerometer sensor via I²C-bus</a:t>
            </a:r>
          </a:p>
          <a:p>
            <a:r>
              <a:rPr lang="en-US" dirty="0">
                <a:solidFill>
                  <a:schemeClr val="bg1"/>
                </a:solidFill>
              </a:rPr>
              <a:t>NXP/</a:t>
            </a:r>
            <a:r>
              <a:rPr lang="en-US" dirty="0" err="1">
                <a:solidFill>
                  <a:schemeClr val="bg1"/>
                </a:solidFill>
              </a:rPr>
              <a:t>Freescale</a:t>
            </a:r>
            <a:r>
              <a:rPr lang="en-US" dirty="0">
                <a:solidFill>
                  <a:schemeClr val="bg1"/>
                </a:solidFill>
              </a:rPr>
              <a:t> MAG3110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3-axis magnetometer sensor via I²C-bus (to act as a compass and metal detector)</a:t>
            </a:r>
          </a:p>
          <a:p>
            <a:r>
              <a:rPr lang="en-US" dirty="0" err="1">
                <a:solidFill>
                  <a:schemeClr val="bg1"/>
                </a:solidFill>
              </a:rPr>
              <a:t>MicroUSB</a:t>
            </a:r>
            <a:r>
              <a:rPr lang="en-US" dirty="0">
                <a:solidFill>
                  <a:schemeClr val="bg1"/>
                </a:solidFill>
              </a:rPr>
              <a:t> connector, battery connector, 23-pin edge connector</a:t>
            </a:r>
          </a:p>
          <a:p>
            <a:r>
              <a:rPr lang="en-US" dirty="0">
                <a:solidFill>
                  <a:schemeClr val="bg1"/>
                </a:solidFill>
              </a:rPr>
              <a:t>Display consisting of 25 LEDs in a 5×5 array</a:t>
            </a:r>
          </a:p>
          <a:p>
            <a:r>
              <a:rPr lang="en-US" dirty="0">
                <a:solidFill>
                  <a:schemeClr val="bg1"/>
                </a:solidFill>
              </a:rPr>
              <a:t>Three tactile pushbuttons (two for user, one for reset)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2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136" y="1960004"/>
            <a:ext cx="10988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fiber is a lightweight “thread” of execution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CFA167-93CF-4495-993C-981DFC652C42}"/>
              </a:ext>
            </a:extLst>
          </p:cNvPr>
          <p:cNvSpPr txBox="1">
            <a:spLocks/>
          </p:cNvSpPr>
          <p:nvPr/>
        </p:nvSpPr>
        <p:spPr>
          <a:xfrm>
            <a:off x="473136" y="239517"/>
            <a:ext cx="10515600" cy="9349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Fibers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DB203B-6304-4A1C-AD0F-85C5673A3447}"/>
              </a:ext>
            </a:extLst>
          </p:cNvPr>
          <p:cNvSpPr txBox="1">
            <a:spLocks/>
          </p:cNvSpPr>
          <p:nvPr/>
        </p:nvSpPr>
        <p:spPr>
          <a:xfrm>
            <a:off x="727288" y="1306439"/>
            <a:ext cx="10007295" cy="934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micro:bit</a:t>
            </a:r>
            <a:r>
              <a:rPr lang="en-US" dirty="0">
                <a:solidFill>
                  <a:schemeClr val="bg1"/>
                </a:solidFill>
              </a:rPr>
              <a:t> solution to concurrency and asynchronous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5E02-7376-4075-B3C4-1D6DD0021182}"/>
              </a:ext>
            </a:extLst>
          </p:cNvPr>
          <p:cNvSpPr txBox="1"/>
          <p:nvPr/>
        </p:nvSpPr>
        <p:spPr>
          <a:xfrm>
            <a:off x="518058" y="2713219"/>
            <a:ext cx="10988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Likes threads they share a single </a:t>
            </a:r>
            <a:r>
              <a:rPr lang="en-US" sz="2800" b="1" dirty="0">
                <a:solidFill>
                  <a:schemeClr val="bg1"/>
                </a:solidFill>
              </a:rPr>
              <a:t>address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85346-A162-4C65-A235-6DF25941083F}"/>
              </a:ext>
            </a:extLst>
          </p:cNvPr>
          <p:cNvSpPr txBox="1"/>
          <p:nvPr/>
        </p:nvSpPr>
        <p:spPr>
          <a:xfrm>
            <a:off x="518058" y="3482529"/>
            <a:ext cx="1098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Unlike threads they </a:t>
            </a:r>
            <a:r>
              <a:rPr lang="en-US" sz="2800" b="1" dirty="0">
                <a:solidFill>
                  <a:schemeClr val="bg1"/>
                </a:solidFill>
              </a:rPr>
              <a:t>co-operative</a:t>
            </a:r>
            <a:r>
              <a:rPr lang="en-US" sz="2800" dirty="0">
                <a:solidFill>
                  <a:schemeClr val="bg1"/>
                </a:solidFill>
              </a:rPr>
              <a:t> multitasking while threads use </a:t>
            </a:r>
            <a:r>
              <a:rPr lang="en-US" sz="2800" b="1" dirty="0">
                <a:solidFill>
                  <a:schemeClr val="bg1"/>
                </a:solidFill>
              </a:rPr>
              <a:t>pre-emptive</a:t>
            </a:r>
            <a:r>
              <a:rPr lang="en-US" sz="2800" dirty="0">
                <a:solidFill>
                  <a:schemeClr val="bg1"/>
                </a:solidFill>
              </a:rPr>
              <a:t> multitasking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24C18-A133-42FC-A1FF-70D05BE13FA2}"/>
              </a:ext>
            </a:extLst>
          </p:cNvPr>
          <p:cNvSpPr txBox="1"/>
          <p:nvPr/>
        </p:nvSpPr>
        <p:spPr>
          <a:xfrm>
            <a:off x="601632" y="4631220"/>
            <a:ext cx="10988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Sometimes called co-routines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A54B7-A777-4300-9687-DF9FCBD45E51}"/>
              </a:ext>
            </a:extLst>
          </p:cNvPr>
          <p:cNvSpPr txBox="1"/>
          <p:nvPr/>
        </p:nvSpPr>
        <p:spPr>
          <a:xfrm>
            <a:off x="5730935" y="5551561"/>
            <a:ext cx="62112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Preemptive multitasking is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type of multitasking that allows computer programs to share operating systems (OS) and underlying hardware resources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 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204" y="1284790"/>
            <a:ext cx="68985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pre-emptive</a:t>
            </a:r>
            <a:r>
              <a:rPr lang="en-US" sz="2800" dirty="0"/>
              <a:t> multitasking</a:t>
            </a:r>
          </a:p>
          <a:p>
            <a:pPr lvl="2" indent="-457200">
              <a:buFont typeface="Arial" charset="0"/>
              <a:buChar char="•"/>
            </a:pPr>
            <a:r>
              <a:rPr lang="en-US" sz="2800" dirty="0"/>
              <a:t>Threads can be interrupted externally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0700" y="2754774"/>
            <a:ext cx="2446178" cy="19389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Thread 1</a:t>
            </a:r>
          </a:p>
          <a:p>
            <a:r>
              <a:rPr lang="en-US" sz="2400" dirty="0"/>
              <a:t>while(1)</a:t>
            </a:r>
          </a:p>
          <a:p>
            <a:r>
              <a:rPr lang="en-US" sz="2400" dirty="0"/>
              <a:t>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1”);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86803" y="2754774"/>
            <a:ext cx="2685329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Thread 2</a:t>
            </a:r>
          </a:p>
          <a:p>
            <a:r>
              <a:rPr lang="en-US" sz="2400" dirty="0"/>
              <a:t>while(1) 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2”);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9847" y="3828866"/>
            <a:ext cx="14311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hello 1</a:t>
            </a:r>
          </a:p>
          <a:p>
            <a:r>
              <a:rPr lang="en-US" sz="2400" dirty="0"/>
              <a:t>hello 2</a:t>
            </a:r>
          </a:p>
          <a:p>
            <a:r>
              <a:rPr lang="en-US" sz="2400" dirty="0"/>
              <a:t>hello 1</a:t>
            </a:r>
          </a:p>
          <a:p>
            <a:r>
              <a:rPr lang="en-US" sz="2400" dirty="0"/>
              <a:t>hello 2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411" y="5029871"/>
            <a:ext cx="689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schedule (assuming T1 starts first)</a:t>
            </a:r>
          </a:p>
        </p:txBody>
      </p:sp>
    </p:spTree>
    <p:extLst>
      <p:ext uri="{BB962C8B-B14F-4D97-AF65-F5344CB8AC3E}">
        <p14:creationId xmlns:p14="http://schemas.microsoft.com/office/powerpoint/2010/main" val="9270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204" y="1284790"/>
            <a:ext cx="68985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co-operative </a:t>
            </a:r>
            <a:r>
              <a:rPr lang="en-US" sz="2800" dirty="0"/>
              <a:t>multitasking</a:t>
            </a:r>
          </a:p>
          <a:p>
            <a:pPr lvl="2" indent="-457200">
              <a:buFont typeface="Arial" charset="0"/>
              <a:buChar char="•"/>
            </a:pPr>
            <a:r>
              <a:rPr lang="en-US" sz="2800" dirty="0"/>
              <a:t>Fibers </a:t>
            </a:r>
            <a:r>
              <a:rPr lang="en-US" sz="2800" b="1" dirty="0"/>
              <a:t>cannot</a:t>
            </a:r>
            <a:r>
              <a:rPr lang="en-US" sz="2800" dirty="0"/>
              <a:t> be interrupted externally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0700" y="2754774"/>
            <a:ext cx="2446178" cy="19389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Fiber 1</a:t>
            </a:r>
          </a:p>
          <a:p>
            <a:r>
              <a:rPr lang="en-US" sz="2400" dirty="0"/>
              <a:t>while(1)</a:t>
            </a:r>
          </a:p>
          <a:p>
            <a:r>
              <a:rPr lang="en-US" sz="2400" dirty="0"/>
              <a:t>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1”);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86803" y="2754774"/>
            <a:ext cx="2685329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Fiber 2</a:t>
            </a:r>
          </a:p>
          <a:p>
            <a:r>
              <a:rPr lang="en-US" sz="2400" dirty="0"/>
              <a:t>while(1) 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2”);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9847" y="3828866"/>
            <a:ext cx="14311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hello 1</a:t>
            </a:r>
          </a:p>
          <a:p>
            <a:r>
              <a:rPr lang="en-US" sz="2400" dirty="0"/>
              <a:t>hello 1</a:t>
            </a:r>
          </a:p>
          <a:p>
            <a:r>
              <a:rPr lang="en-US" sz="2400" dirty="0"/>
              <a:t>hello 1</a:t>
            </a:r>
          </a:p>
          <a:p>
            <a:r>
              <a:rPr lang="en-US" sz="2400" dirty="0"/>
              <a:t>hello 1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411" y="5029871"/>
            <a:ext cx="689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schedule (assuming T1 starts first)</a:t>
            </a:r>
          </a:p>
        </p:txBody>
      </p:sp>
    </p:spTree>
    <p:extLst>
      <p:ext uri="{BB962C8B-B14F-4D97-AF65-F5344CB8AC3E}">
        <p14:creationId xmlns:p14="http://schemas.microsoft.com/office/powerpoint/2010/main" val="20825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11" y="597023"/>
            <a:ext cx="88843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co-operative </a:t>
            </a:r>
            <a:r>
              <a:rPr lang="en-US" sz="2800" dirty="0"/>
              <a:t>multitasking</a:t>
            </a:r>
          </a:p>
          <a:p>
            <a:pPr lvl="2" indent="-457200">
              <a:buFont typeface="Arial" charset="0"/>
              <a:buChar char="•"/>
            </a:pPr>
            <a:r>
              <a:rPr lang="en-US" sz="2800" dirty="0"/>
              <a:t>Fibers </a:t>
            </a:r>
            <a:r>
              <a:rPr lang="en-US" sz="2800" b="1" dirty="0"/>
              <a:t>cannot</a:t>
            </a:r>
            <a:r>
              <a:rPr lang="en-US" sz="2800" dirty="0"/>
              <a:t> be interrupted externally, so they must give up (</a:t>
            </a:r>
            <a:r>
              <a:rPr lang="en-US" sz="2800" b="1" dirty="0"/>
              <a:t>yield</a:t>
            </a:r>
            <a:r>
              <a:rPr lang="en-US" sz="2800" dirty="0"/>
              <a:t>) control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0700" y="2754774"/>
            <a:ext cx="2446178" cy="230832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Fiber 1</a:t>
            </a:r>
          </a:p>
          <a:p>
            <a:r>
              <a:rPr lang="en-US" sz="2400" dirty="0"/>
              <a:t>while(1)</a:t>
            </a:r>
          </a:p>
          <a:p>
            <a:r>
              <a:rPr lang="en-US" sz="2400" dirty="0"/>
              <a:t>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1”);</a:t>
            </a:r>
          </a:p>
          <a:p>
            <a:r>
              <a:rPr lang="en-US" sz="2400" dirty="0"/>
              <a:t>  yield();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86803" y="2754774"/>
            <a:ext cx="2685329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Fiber 2</a:t>
            </a:r>
          </a:p>
          <a:p>
            <a:r>
              <a:rPr lang="en-US" sz="2400" dirty="0"/>
              <a:t>while(1) 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printf</a:t>
            </a:r>
            <a:r>
              <a:rPr lang="en-US" sz="2400" dirty="0"/>
              <a:t>(“hello 2”);</a:t>
            </a:r>
          </a:p>
          <a:p>
            <a:r>
              <a:rPr lang="en-US" sz="2400" dirty="0"/>
              <a:t>  yield();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29847" y="3828866"/>
            <a:ext cx="14311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hello 1</a:t>
            </a:r>
          </a:p>
          <a:p>
            <a:r>
              <a:rPr lang="en-US" sz="2400" dirty="0"/>
              <a:t>hello 2</a:t>
            </a:r>
          </a:p>
          <a:p>
            <a:r>
              <a:rPr lang="en-US" sz="2400" dirty="0"/>
              <a:t>hello 1</a:t>
            </a:r>
          </a:p>
          <a:p>
            <a:r>
              <a:rPr lang="en-US" sz="2400" dirty="0"/>
              <a:t>hello 2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411" y="5029871"/>
            <a:ext cx="689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schedule (assuming T1 starts first)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1CD13-98DB-4D2C-9D6B-3F8CF7B6812D}"/>
              </a:ext>
            </a:extLst>
          </p:cNvPr>
          <p:cNvSpPr txBox="1"/>
          <p:nvPr/>
        </p:nvSpPr>
        <p:spPr>
          <a:xfrm>
            <a:off x="357649" y="5578124"/>
            <a:ext cx="776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Yield()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an action that occurs in a program during multithreading, of forcing a processor to relinquish control of the current running thread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and sending it to the end of the running queue, of the same scheduling priority.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Fibers summary for </a:t>
            </a:r>
            <a:r>
              <a:rPr lang="en-US" dirty="0" err="1">
                <a:solidFill>
                  <a:schemeClr val="bg1"/>
                </a:solidFill>
              </a:rPr>
              <a:t>micro:bit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184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Fibers are lightweight “threads”, often called tasks in </a:t>
            </a:r>
            <a:r>
              <a:rPr lang="en-US" dirty="0">
                <a:solidFill>
                  <a:srgbClr val="FFFF00"/>
                </a:solidFill>
              </a:rPr>
              <a:t>RTOS</a:t>
            </a:r>
          </a:p>
          <a:p>
            <a:r>
              <a:rPr lang="en-US" b="1" dirty="0">
                <a:solidFill>
                  <a:schemeClr val="bg1"/>
                </a:solidFill>
              </a:rPr>
              <a:t>They are non-preemptive,</a:t>
            </a:r>
            <a:r>
              <a:rPr lang="en-US" dirty="0">
                <a:solidFill>
                  <a:schemeClr val="bg1"/>
                </a:solidFill>
              </a:rPr>
              <a:t> providing a </a:t>
            </a:r>
            <a:r>
              <a:rPr lang="en-US" b="1" dirty="0">
                <a:solidFill>
                  <a:schemeClr val="bg1"/>
                </a:solidFill>
              </a:rPr>
              <a:t>simple threading mechanism</a:t>
            </a:r>
            <a:r>
              <a:rPr lang="en-US" dirty="0">
                <a:solidFill>
                  <a:schemeClr val="bg1"/>
                </a:solidFill>
              </a:rPr>
              <a:t> for two main purposes: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 provide a clean abstraction for application languages to use when building </a:t>
            </a:r>
            <a:r>
              <a:rPr lang="en-US" dirty="0" err="1">
                <a:solidFill>
                  <a:schemeClr val="bg1"/>
                </a:solidFill>
              </a:rPr>
              <a:t>async</a:t>
            </a:r>
            <a:r>
              <a:rPr lang="en-US" dirty="0">
                <a:solidFill>
                  <a:schemeClr val="bg1"/>
                </a:solidFill>
              </a:rPr>
              <a:t> behavior (callbacks). 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-US" dirty="0">
                <a:solidFill>
                  <a:srgbClr val="FFFF00"/>
                </a:solidFill>
              </a:rPr>
              <a:t>ISR</a:t>
            </a:r>
            <a:r>
              <a:rPr lang="en-US" dirty="0">
                <a:solidFill>
                  <a:schemeClr val="bg1"/>
                </a:solidFill>
              </a:rPr>
              <a:t> decoupling for </a:t>
            </a:r>
            <a:r>
              <a:rPr lang="en-US" dirty="0" err="1">
                <a:solidFill>
                  <a:schemeClr val="bg1"/>
                </a:solidFill>
              </a:rPr>
              <a:t>EventModel</a:t>
            </a:r>
            <a:r>
              <a:rPr lang="en-US" dirty="0">
                <a:solidFill>
                  <a:schemeClr val="bg1"/>
                </a:solidFill>
              </a:rPr>
              <a:t> events generated in an ISR context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3FF09-5985-49E9-BA34-DD85102BFF54}"/>
              </a:ext>
            </a:extLst>
          </p:cNvPr>
          <p:cNvSpPr txBox="1"/>
          <p:nvPr/>
        </p:nvSpPr>
        <p:spPr>
          <a:xfrm>
            <a:off x="393905" y="5534561"/>
            <a:ext cx="11404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Interrupt Service Routines (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ISR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are 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portions of the program code that handle the interrupt requests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When an Interrupt is triggered (either a h/w or s/w interrupt), the processor breaks away from the current task, moves the instruction pointer to the ISR, and then continues operation.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479" y="21816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happens with this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229" y="1482725"/>
            <a:ext cx="108980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#include "</a:t>
            </a:r>
            <a:r>
              <a:rPr lang="en-US" dirty="0" err="1">
                <a:solidFill>
                  <a:schemeClr val="bg1"/>
                </a:solidFill>
              </a:rPr>
              <a:t>MicroBit.h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MicroBit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uBit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 main()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mr-IN" dirty="0">
                <a:solidFill>
                  <a:schemeClr val="bg1"/>
                </a:solidFill>
              </a:rPr>
              <a:t>uBit.init();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mr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('X');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F523B-6D9B-4513-96DA-F55AD647EF85}"/>
              </a:ext>
            </a:extLst>
          </p:cNvPr>
          <p:cNvSpPr txBox="1"/>
          <p:nvPr/>
        </p:nvSpPr>
        <p:spPr>
          <a:xfrm>
            <a:off x="3270758" y="4036738"/>
            <a:ext cx="436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// </a:t>
            </a:r>
            <a:r>
              <a:rPr lang="en-US" sz="2400" dirty="0" err="1">
                <a:solidFill>
                  <a:schemeClr val="bg1"/>
                </a:solidFill>
              </a:rPr>
              <a:t>Initialise</a:t>
            </a:r>
            <a:r>
              <a:rPr lang="en-US" sz="2400" dirty="0">
                <a:solidFill>
                  <a:schemeClr val="bg1"/>
                </a:solidFill>
              </a:rPr>
              <a:t> the </a:t>
            </a:r>
            <a:r>
              <a:rPr lang="en-US" sz="2400" dirty="0" err="1">
                <a:solidFill>
                  <a:schemeClr val="bg1"/>
                </a:solidFill>
              </a:rPr>
              <a:t>micro:bit</a:t>
            </a:r>
            <a:r>
              <a:rPr lang="en-US" sz="2400" dirty="0">
                <a:solidFill>
                  <a:schemeClr val="bg1"/>
                </a:solidFill>
              </a:rPr>
              <a:t> runtime.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99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58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07" y="2263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this 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356" y="1690688"/>
            <a:ext cx="535258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#include "</a:t>
            </a:r>
            <a:r>
              <a:rPr lang="en-US" dirty="0" err="1">
                <a:solidFill>
                  <a:schemeClr val="bg1"/>
                </a:solidFill>
              </a:rPr>
              <a:t>MicroBit.h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MicroBit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uBit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mr-IN" dirty="0">
                <a:solidFill>
                  <a:schemeClr val="bg1"/>
                </a:solidFill>
              </a:rPr>
              <a:t>uBit.init();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('X');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while(1)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{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('Y');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77471-4848-4A64-8CBA-1D07063AD2C8}"/>
              </a:ext>
            </a:extLst>
          </p:cNvPr>
          <p:cNvSpPr txBox="1"/>
          <p:nvPr/>
        </p:nvSpPr>
        <p:spPr>
          <a:xfrm>
            <a:off x="3913255" y="3051111"/>
            <a:ext cx="436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// </a:t>
            </a:r>
            <a:r>
              <a:rPr lang="en-US" sz="2400" dirty="0" err="1">
                <a:solidFill>
                  <a:schemeClr val="bg1"/>
                </a:solidFill>
              </a:rPr>
              <a:t>Initialise</a:t>
            </a:r>
            <a:r>
              <a:rPr lang="en-US" sz="2400" dirty="0">
                <a:solidFill>
                  <a:schemeClr val="bg1"/>
                </a:solidFill>
              </a:rPr>
              <a:t> the </a:t>
            </a:r>
            <a:r>
              <a:rPr lang="en-US" sz="2400" dirty="0" err="1">
                <a:solidFill>
                  <a:schemeClr val="bg1"/>
                </a:solidFill>
              </a:rPr>
              <a:t>micro:bit</a:t>
            </a:r>
            <a:r>
              <a:rPr lang="en-US" sz="2400" dirty="0">
                <a:solidFill>
                  <a:schemeClr val="bg1"/>
                </a:solidFill>
              </a:rPr>
              <a:t> runtime.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854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Buttons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45" y="4589463"/>
            <a:ext cx="1926014" cy="15929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380013" y="5086350"/>
            <a:ext cx="751115" cy="669471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16176" y="5051198"/>
            <a:ext cx="751115" cy="669471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924" y="564204"/>
            <a:ext cx="8317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Button presses cause an </a:t>
            </a:r>
            <a:r>
              <a:rPr lang="en-US" sz="2800" b="1" dirty="0">
                <a:solidFill>
                  <a:schemeClr val="bg1"/>
                </a:solidFill>
              </a:rPr>
              <a:t>event, </a:t>
            </a:r>
            <a:r>
              <a:rPr lang="en-US" sz="2800" dirty="0">
                <a:solidFill>
                  <a:schemeClr val="bg1"/>
                </a:solidFill>
              </a:rPr>
              <a:t>which a function (called a </a:t>
            </a:r>
            <a:r>
              <a:rPr lang="en-US" sz="2800" b="1" dirty="0">
                <a:solidFill>
                  <a:schemeClr val="bg1"/>
                </a:solidFill>
              </a:rPr>
              <a:t>callback</a:t>
            </a:r>
            <a:r>
              <a:rPr lang="en-US" sz="2800" dirty="0">
                <a:solidFill>
                  <a:schemeClr val="bg1"/>
                </a:solidFill>
              </a:rPr>
              <a:t>) can be associated with and is called when the button is pressed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924" y="2809729"/>
            <a:ext cx="65856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handle a button press, then we: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function (i.e. the callback) to be called when a given button is pressed 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Register the  function to be called when a particular button is pressed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6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4595" y="2285999"/>
            <a:ext cx="53015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void </a:t>
            </a:r>
            <a:r>
              <a:rPr lang="en-US" sz="2800" dirty="0" err="1">
                <a:solidFill>
                  <a:schemeClr val="bg1"/>
                </a:solidFill>
              </a:rPr>
              <a:t>onButtonA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dirty="0" err="1">
                <a:solidFill>
                  <a:srgbClr val="92D050"/>
                </a:solidFill>
              </a:rPr>
              <a:t>MicroBitEvent</a:t>
            </a:r>
            <a:r>
              <a:rPr lang="en-US" sz="2800" dirty="0">
                <a:solidFill>
                  <a:schemeClr val="bg1"/>
                </a:solidFill>
              </a:rPr>
              <a:t> e)</a:t>
            </a:r>
          </a:p>
          <a:p>
            <a:r>
              <a:rPr lang="en-US" sz="2800" dirty="0">
                <a:solidFill>
                  <a:schemeClr val="bg1"/>
                </a:solidFill>
              </a:rPr>
              <a:t> {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</a:t>
            </a:r>
            <a:r>
              <a:rPr lang="en-US" sz="2800" dirty="0" err="1">
                <a:solidFill>
                  <a:schemeClr val="bg1"/>
                </a:solidFill>
              </a:rPr>
              <a:t>uBit.display.printChar</a:t>
            </a:r>
            <a:r>
              <a:rPr lang="en-US" sz="2800" dirty="0">
                <a:solidFill>
                  <a:schemeClr val="bg1"/>
                </a:solidFill>
              </a:rPr>
              <a:t>('A');</a:t>
            </a:r>
          </a:p>
          <a:p>
            <a:r>
              <a:rPr lang="en-US" sz="2800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Define callback</a:t>
            </a:r>
          </a:p>
        </p:txBody>
      </p:sp>
    </p:spTree>
    <p:extLst>
      <p:ext uri="{BB962C8B-B14F-4D97-AF65-F5344CB8AC3E}">
        <p14:creationId xmlns:p14="http://schemas.microsoft.com/office/powerpoint/2010/main" val="178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271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uBit.messageBus.listen</a:t>
            </a:r>
            <a:r>
              <a:rPr lang="en-US" sz="2400" dirty="0">
                <a:solidFill>
                  <a:schemeClr val="bg1"/>
                </a:solidFill>
              </a:rPr>
              <a:t>(                                                                                                                                  );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Register callback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EA7A-1079-4328-9460-EF70F24BCCFC}"/>
              </a:ext>
            </a:extLst>
          </p:cNvPr>
          <p:cNvSpPr txBox="1"/>
          <p:nvPr/>
        </p:nvSpPr>
        <p:spPr>
          <a:xfrm>
            <a:off x="2963917" y="2242876"/>
            <a:ext cx="93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MICROBIT_ID_BUTTON_A, MICROBIT_BUTTON_EVT_CLICK,  </a:t>
            </a:r>
            <a:r>
              <a:rPr lang="en-US" sz="2400" dirty="0" err="1">
                <a:solidFill>
                  <a:schemeClr val="bg1"/>
                </a:solidFill>
              </a:rPr>
              <a:t>onButtonA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303" y="541587"/>
            <a:ext cx="110382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#include "</a:t>
            </a:r>
            <a:r>
              <a:rPr lang="en-US" sz="2000" dirty="0" err="1">
                <a:solidFill>
                  <a:schemeClr val="bg1"/>
                </a:solidFill>
              </a:rPr>
              <a:t>MicroBit.h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MicroBit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uBit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void </a:t>
            </a:r>
            <a:r>
              <a:rPr lang="en-US" sz="2000" dirty="0" err="1">
                <a:solidFill>
                  <a:schemeClr val="bg1"/>
                </a:solidFill>
              </a:rPr>
              <a:t>onButtonA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MicroBitEvent</a:t>
            </a:r>
            <a:r>
              <a:rPr lang="en-US" sz="2000" dirty="0">
                <a:solidFill>
                  <a:schemeClr val="bg1"/>
                </a:solidFill>
              </a:rPr>
              <a:t> e)</a:t>
            </a:r>
          </a:p>
          <a:p>
            <a:r>
              <a:rPr lang="en-US" sz="2000" dirty="0">
                <a:solidFill>
                  <a:schemeClr val="bg1"/>
                </a:solidFill>
              </a:rPr>
              <a:t> {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uBit.display.printChar</a:t>
            </a:r>
            <a:r>
              <a:rPr lang="en-US" sz="2000" dirty="0">
                <a:solidFill>
                  <a:schemeClr val="bg1"/>
                </a:solidFill>
              </a:rPr>
              <a:t>('A');</a:t>
            </a:r>
          </a:p>
          <a:p>
            <a:r>
              <a:rPr lang="en-US" sz="2000" dirty="0">
                <a:solidFill>
                  <a:schemeClr val="bg1"/>
                </a:solidFill>
              </a:rPr>
              <a:t>}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 {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mr-IN" sz="2000" dirty="0" err="1">
                <a:solidFill>
                  <a:schemeClr val="bg1"/>
                </a:solidFill>
              </a:rPr>
              <a:t>uBit.init</a:t>
            </a:r>
            <a:r>
              <a:rPr lang="mr-IN" sz="2000" dirty="0">
                <a:solidFill>
                  <a:schemeClr val="bg1"/>
                </a:solidFill>
              </a:rPr>
              <a:t>();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uBit.messageBus.listen</a:t>
            </a:r>
            <a:r>
              <a:rPr lang="en-US" sz="2000" dirty="0">
                <a:solidFill>
                  <a:schemeClr val="bg1"/>
                </a:solidFill>
              </a:rPr>
              <a:t>(                                                                                                ,                   );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uBit.display.printChar</a:t>
            </a:r>
            <a:r>
              <a:rPr lang="en-US" sz="2000" dirty="0">
                <a:solidFill>
                  <a:schemeClr val="bg1"/>
                </a:solidFill>
              </a:rPr>
              <a:t>('X');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while(1)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{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2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4479"/>
            <a:ext cx="10515600" cy="768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616C2-05A0-4C4F-892D-9C3D25E45488}"/>
              </a:ext>
            </a:extLst>
          </p:cNvPr>
          <p:cNvSpPr txBox="1"/>
          <p:nvPr/>
        </p:nvSpPr>
        <p:spPr>
          <a:xfrm>
            <a:off x="3648611" y="3924885"/>
            <a:ext cx="56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MICROBIT_ID_BUTTON_A, MICROBIT_BUTTON_EVT_CLICK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FFD5A-654C-4AA1-A397-6C95979B162B}"/>
              </a:ext>
            </a:extLst>
          </p:cNvPr>
          <p:cNvSpPr txBox="1"/>
          <p:nvPr/>
        </p:nvSpPr>
        <p:spPr>
          <a:xfrm>
            <a:off x="9228406" y="3924885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onButtonA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557640"/>
            <a:ext cx="102733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#include "</a:t>
            </a:r>
            <a:r>
              <a:rPr lang="en-US" dirty="0" err="1">
                <a:solidFill>
                  <a:schemeClr val="bg1"/>
                </a:solidFill>
              </a:rPr>
              <a:t>MicroBit.h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r>
              <a:rPr lang="en-US" dirty="0" err="1">
                <a:solidFill>
                  <a:schemeClr val="bg1"/>
                </a:solidFill>
              </a:rPr>
              <a:t>MicroBit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uBit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MicroBitEvent</a:t>
            </a:r>
            <a:r>
              <a:rPr lang="en-US" dirty="0">
                <a:solidFill>
                  <a:schemeClr val="bg1"/>
                </a:solidFill>
              </a:rPr>
              <a:t> e)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('A');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mr-IN" dirty="0" err="1">
                <a:solidFill>
                  <a:schemeClr val="bg1"/>
                </a:solidFill>
              </a:rPr>
              <a:t>uBit.init</a:t>
            </a:r>
            <a:r>
              <a:rPr lang="mr-IN" dirty="0">
                <a:solidFill>
                  <a:schemeClr val="bg1"/>
                </a:solidFill>
              </a:rPr>
              <a:t>();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uBit.messageBus.listen</a:t>
            </a:r>
            <a:r>
              <a:rPr lang="en-US" dirty="0">
                <a:solidFill>
                  <a:schemeClr val="bg1"/>
                </a:solidFill>
              </a:rPr>
              <a:t>(MICROBIT_ID_BUTTON_A, MICROBIT_BUTTON_EVT_CLICK,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('X');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rgbClr val="C00000"/>
                </a:solidFill>
              </a:rPr>
              <a:t>while(1) </a:t>
            </a:r>
          </a:p>
          <a:p>
            <a:r>
              <a:rPr lang="en-US" dirty="0">
                <a:solidFill>
                  <a:srgbClr val="C00000"/>
                </a:solidFill>
              </a:rPr>
              <a:t>    {</a:t>
            </a:r>
          </a:p>
          <a:p>
            <a:r>
              <a:rPr lang="en-US" dirty="0">
                <a:solidFill>
                  <a:srgbClr val="C00000"/>
                </a:solidFill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6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833586" y="5888831"/>
            <a:ext cx="1036864" cy="29391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2339" y="615672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Problem, we don’t yield control to the scheduler to run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69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359" y="1244963"/>
            <a:ext cx="266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Transfer control to main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1307" y="992044"/>
            <a:ext cx="8164" cy="53893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200" y="503892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578" y="623057"/>
            <a:ext cx="83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Fiber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6774" y="1750976"/>
            <a:ext cx="195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initialize runtime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6774" y="2256989"/>
            <a:ext cx="195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 callback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6774" y="2763002"/>
            <a:ext cx="10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display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6774" y="3269015"/>
            <a:ext cx="195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loop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359" y="3871288"/>
            <a:ext cx="16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External event: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6821" y="622712"/>
            <a:ext cx="273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Interupt</a:t>
            </a:r>
            <a:r>
              <a:rPr lang="en-US" dirty="0">
                <a:solidFill>
                  <a:srgbClr val="FFFF00"/>
                </a:solidFill>
              </a:rPr>
              <a:t> Service Routine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26822" y="3871288"/>
            <a:ext cx="1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Transfer control to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6921" y="4308393"/>
            <a:ext cx="224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 button press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6821" y="4745498"/>
            <a:ext cx="24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Transfer control back to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75577" y="5224289"/>
            <a:ext cx="21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jump to start of loop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5A78D-1718-4F7B-A9ED-CC01806F5148}"/>
              </a:ext>
            </a:extLst>
          </p:cNvPr>
          <p:cNvSpPr txBox="1"/>
          <p:nvPr/>
        </p:nvSpPr>
        <p:spPr>
          <a:xfrm>
            <a:off x="2252675" y="3871992"/>
            <a:ext cx="14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button press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259F2-E848-46CD-879C-B83A53BB9CB4}"/>
              </a:ext>
            </a:extLst>
          </p:cNvPr>
          <p:cNvSpPr txBox="1"/>
          <p:nvPr/>
        </p:nvSpPr>
        <p:spPr>
          <a:xfrm>
            <a:off x="2013519" y="2763002"/>
            <a:ext cx="30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361E5-1903-4A3D-B9D9-53358C9B70DB}"/>
              </a:ext>
            </a:extLst>
          </p:cNvPr>
          <p:cNvSpPr txBox="1"/>
          <p:nvPr/>
        </p:nvSpPr>
        <p:spPr>
          <a:xfrm>
            <a:off x="6616498" y="4757011"/>
            <a:ext cx="89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Fiber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4A8623-3D2B-4E56-AA87-E4E8118AF15E}"/>
              </a:ext>
            </a:extLst>
          </p:cNvPr>
          <p:cNvSpPr txBox="1"/>
          <p:nvPr/>
        </p:nvSpPr>
        <p:spPr>
          <a:xfrm>
            <a:off x="6129573" y="3871992"/>
            <a:ext cx="48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ISR</a:t>
            </a:r>
          </a:p>
        </p:txBody>
      </p:sp>
    </p:spTree>
    <p:extLst>
      <p:ext uri="{BB962C8B-B14F-4D97-AF65-F5344CB8AC3E}">
        <p14:creationId xmlns:p14="http://schemas.microsoft.com/office/powerpoint/2010/main" val="3522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49997" y="380386"/>
            <a:ext cx="16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Problem: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195FF-D87D-42E4-947E-DFBB876D890C}"/>
              </a:ext>
            </a:extLst>
          </p:cNvPr>
          <p:cNvSpPr txBox="1"/>
          <p:nvPr/>
        </p:nvSpPr>
        <p:spPr>
          <a:xfrm flipH="1">
            <a:off x="528521" y="1029153"/>
            <a:ext cx="9584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At no point control transferred to the callback </a:t>
            </a:r>
            <a:r>
              <a:rPr lang="en-US" sz="2800" dirty="0" err="1">
                <a:solidFill>
                  <a:schemeClr val="bg1"/>
                </a:solidFill>
              </a:rPr>
              <a:t>onButtonA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F57F1-0C9F-43F5-972E-F57388A4BDCE}"/>
              </a:ext>
            </a:extLst>
          </p:cNvPr>
          <p:cNvSpPr txBox="1"/>
          <p:nvPr/>
        </p:nvSpPr>
        <p:spPr>
          <a:xfrm flipH="1">
            <a:off x="350594" y="1677920"/>
            <a:ext cx="1095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Why: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F4CD-6ECB-4DE6-BC03-0E7D899E4339}"/>
              </a:ext>
            </a:extLst>
          </p:cNvPr>
          <p:cNvSpPr txBox="1"/>
          <p:nvPr/>
        </p:nvSpPr>
        <p:spPr>
          <a:xfrm flipH="1">
            <a:off x="528519" y="2329073"/>
            <a:ext cx="9584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ISR only registers that a button is pressed, it is the schedules job to transfer control to callbacks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61FB8-13A8-479E-B773-C2F671AD5A14}"/>
              </a:ext>
            </a:extLst>
          </p:cNvPr>
          <p:cNvSpPr txBox="1"/>
          <p:nvPr/>
        </p:nvSpPr>
        <p:spPr>
          <a:xfrm flipH="1">
            <a:off x="418159" y="3539362"/>
            <a:ext cx="9584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At no point does while(1) loop transfer control back to the scheduler, thus the scheduler can do nothing!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21CD4-B05E-4F5F-B130-D6858526AE86}"/>
              </a:ext>
            </a:extLst>
          </p:cNvPr>
          <p:cNvSpPr txBox="1"/>
          <p:nvPr/>
        </p:nvSpPr>
        <p:spPr>
          <a:xfrm flipH="1">
            <a:off x="263511" y="4557352"/>
            <a:ext cx="162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Solution: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08721-BC65-49BF-9AE0-D4DBAC77C133}"/>
              </a:ext>
            </a:extLst>
          </p:cNvPr>
          <p:cNvSpPr txBox="1"/>
          <p:nvPr/>
        </p:nvSpPr>
        <p:spPr>
          <a:xfrm flipH="1">
            <a:off x="486480" y="6001704"/>
            <a:ext cx="828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</a:rPr>
              <a:t>uBit.sleep</a:t>
            </a:r>
            <a:r>
              <a:rPr lang="en-US" sz="2800" dirty="0">
                <a:solidFill>
                  <a:schemeClr val="bg1"/>
                </a:solidFill>
              </a:rPr>
              <a:t>(500); // sleep for 500 milliseconds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AE513-169C-4777-8682-EF630240FBFE}"/>
              </a:ext>
            </a:extLst>
          </p:cNvPr>
          <p:cNvSpPr txBox="1"/>
          <p:nvPr/>
        </p:nvSpPr>
        <p:spPr>
          <a:xfrm flipH="1">
            <a:off x="486480" y="5301381"/>
            <a:ext cx="828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While loop must </a:t>
            </a:r>
            <a:r>
              <a:rPr lang="en-US" sz="2800" b="1" dirty="0">
                <a:solidFill>
                  <a:schemeClr val="bg1"/>
                </a:solidFill>
              </a:rPr>
              <a:t>yield</a:t>
            </a:r>
            <a:r>
              <a:rPr lang="en-US" sz="2800" dirty="0">
                <a:solidFill>
                  <a:schemeClr val="bg1"/>
                </a:solidFill>
              </a:rPr>
              <a:t> control back to the scheduler</a:t>
            </a:r>
          </a:p>
        </p:txBody>
      </p:sp>
    </p:spTree>
    <p:extLst>
      <p:ext uri="{BB962C8B-B14F-4D97-AF65-F5344CB8AC3E}">
        <p14:creationId xmlns:p14="http://schemas.microsoft.com/office/powerpoint/2010/main" val="19393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557640"/>
            <a:ext cx="102733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#include "</a:t>
            </a:r>
            <a:r>
              <a:rPr lang="en-US" dirty="0" err="1">
                <a:solidFill>
                  <a:schemeClr val="bg1"/>
                </a:solidFill>
              </a:rPr>
              <a:t>MicroBit.h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r>
              <a:rPr lang="en-US" dirty="0" err="1">
                <a:solidFill>
                  <a:schemeClr val="bg1"/>
                </a:solidFill>
              </a:rPr>
              <a:t>MicroBit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uBit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MicroBitEvent</a:t>
            </a:r>
            <a:r>
              <a:rPr lang="en-US" dirty="0">
                <a:solidFill>
                  <a:schemeClr val="bg1"/>
                </a:solidFill>
              </a:rPr>
              <a:t> e) 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('A');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main() 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mr-IN" dirty="0" err="1">
                <a:solidFill>
                  <a:schemeClr val="bg1"/>
                </a:solidFill>
              </a:rPr>
              <a:t>uBit.init</a:t>
            </a:r>
            <a:r>
              <a:rPr lang="mr-IN" dirty="0">
                <a:solidFill>
                  <a:schemeClr val="bg1"/>
                </a:solidFill>
              </a:rPr>
              <a:t>();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uBit.messageBus.listen</a:t>
            </a:r>
            <a:r>
              <a:rPr lang="en-US" dirty="0">
                <a:solidFill>
                  <a:schemeClr val="bg1"/>
                </a:solidFill>
              </a:rPr>
              <a:t>(MICROBIT_ID_BUTTON_A, MICROBIT_BUTTON_EVT_CLICK,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uBit.display.printChar</a:t>
            </a:r>
            <a:r>
              <a:rPr lang="en-US" dirty="0">
                <a:solidFill>
                  <a:schemeClr val="bg1"/>
                </a:solidFill>
              </a:rPr>
              <a:t>('X');</a:t>
            </a:r>
          </a:p>
          <a:p>
            <a:r>
              <a:rPr lang="en-US" dirty="0">
                <a:solidFill>
                  <a:schemeClr val="bg1"/>
                </a:solidFill>
              </a:rPr>
              <a:t>    while(1) {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uBit.sleep</a:t>
            </a:r>
            <a:r>
              <a:rPr lang="en-US" dirty="0">
                <a:solidFill>
                  <a:schemeClr val="bg1"/>
                </a:solidFill>
              </a:rPr>
              <a:t>(500);</a:t>
            </a:r>
          </a:p>
          <a:p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482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3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BBC </a:t>
            </a:r>
            <a:r>
              <a:rPr lang="en-US" dirty="0" err="1">
                <a:solidFill>
                  <a:schemeClr val="bg1"/>
                </a:solidFill>
              </a:rPr>
              <a:t>micro:bit</a:t>
            </a:r>
            <a:r>
              <a:rPr lang="en-US" dirty="0">
                <a:solidFill>
                  <a:schemeClr val="bg1"/>
                </a:solidFill>
              </a:rPr>
              <a:t> Software Stack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9" y="1310967"/>
            <a:ext cx="7587431" cy="4992022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8273844" y="2816967"/>
            <a:ext cx="1828800" cy="1179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63779" y="3222236"/>
            <a:ext cx="123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focus</a:t>
            </a:r>
          </a:p>
        </p:txBody>
      </p:sp>
      <p:sp>
        <p:nvSpPr>
          <p:cNvPr id="8" name="Left Arrow 6">
            <a:extLst>
              <a:ext uri="{FF2B5EF4-FFF2-40B4-BE49-F238E27FC236}">
                <a16:creationId xmlns:a16="http://schemas.microsoft.com/office/drawing/2014/main" id="{C19387CC-7DDE-4DE2-B5CD-0D9E91DD3216}"/>
              </a:ext>
            </a:extLst>
          </p:cNvPr>
          <p:cNvSpPr/>
          <p:nvPr/>
        </p:nvSpPr>
        <p:spPr>
          <a:xfrm>
            <a:off x="8229599" y="4203315"/>
            <a:ext cx="2772697" cy="1179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2F09B-B073-49B3-A465-CB7CFE851A34}"/>
              </a:ext>
            </a:extLst>
          </p:cNvPr>
          <p:cNvSpPr txBox="1"/>
          <p:nvPr/>
        </p:nvSpPr>
        <p:spPr>
          <a:xfrm>
            <a:off x="8819533" y="4608584"/>
            <a:ext cx="218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advanced</a:t>
            </a:r>
          </a:p>
        </p:txBody>
      </p:sp>
    </p:spTree>
    <p:extLst>
      <p:ext uri="{BB962C8B-B14F-4D97-AF65-F5344CB8AC3E}">
        <p14:creationId xmlns:p14="http://schemas.microsoft.com/office/powerpoint/2010/main" val="6986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557640"/>
            <a:ext cx="10273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#include "</a:t>
            </a:r>
            <a:r>
              <a:rPr lang="en-US" dirty="0" err="1">
                <a:solidFill>
                  <a:schemeClr val="bg1"/>
                </a:solidFill>
              </a:rPr>
              <a:t>MicroBit.h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r>
              <a:rPr lang="en-US" dirty="0" err="1">
                <a:solidFill>
                  <a:schemeClr val="bg1"/>
                </a:solidFill>
              </a:rPr>
              <a:t>MicroBitMessageBus</a:t>
            </a:r>
            <a:r>
              <a:rPr lang="en-US" dirty="0">
                <a:solidFill>
                  <a:schemeClr val="bg1"/>
                </a:solidFill>
              </a:rPr>
              <a:t> bus; </a:t>
            </a:r>
          </a:p>
          <a:p>
            <a:r>
              <a:rPr lang="en-US" dirty="0" err="1">
                <a:solidFill>
                  <a:schemeClr val="bg1"/>
                </a:solidFill>
              </a:rPr>
              <a:t>MicroBitDisplay</a:t>
            </a:r>
            <a:r>
              <a:rPr lang="en-US" dirty="0">
                <a:solidFill>
                  <a:schemeClr val="bg1"/>
                </a:solidFill>
              </a:rPr>
              <a:t> display;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void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MicroBitEvent</a:t>
            </a:r>
            <a:r>
              <a:rPr lang="en-US" dirty="0">
                <a:solidFill>
                  <a:schemeClr val="bg1"/>
                </a:solidFill>
              </a:rPr>
              <a:t> e) 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display.printChar</a:t>
            </a:r>
            <a:r>
              <a:rPr lang="en-US" dirty="0">
                <a:solidFill>
                  <a:schemeClr val="bg1"/>
                </a:solidFill>
              </a:rPr>
              <a:t>('A');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main() {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scheduler_init</a:t>
            </a:r>
            <a:r>
              <a:rPr lang="en-US" dirty="0">
                <a:solidFill>
                  <a:schemeClr val="bg1"/>
                </a:solidFill>
              </a:rPr>
              <a:t>(bus);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bus.listen</a:t>
            </a:r>
            <a:r>
              <a:rPr lang="en-US" dirty="0">
                <a:solidFill>
                  <a:schemeClr val="bg1"/>
                </a:solidFill>
              </a:rPr>
              <a:t>(MICROBIT_ID_BUTTON_A, MICROBIT_BUTTON_EVT_CLICK, </a:t>
            </a:r>
            <a:r>
              <a:rPr lang="en-US" dirty="0" err="1">
                <a:solidFill>
                  <a:schemeClr val="bg1"/>
                </a:solidFill>
              </a:rPr>
              <a:t>onButtonA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display.printChar</a:t>
            </a:r>
            <a:r>
              <a:rPr lang="en-US" dirty="0">
                <a:solidFill>
                  <a:schemeClr val="bg1"/>
                </a:solidFill>
              </a:rPr>
              <a:t>('X');</a:t>
            </a:r>
          </a:p>
          <a:p>
            <a:r>
              <a:rPr lang="en-US" dirty="0">
                <a:solidFill>
                  <a:schemeClr val="bg1"/>
                </a:solidFill>
              </a:rPr>
              <a:t>    while(1) {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fiber_sleep</a:t>
            </a:r>
            <a:r>
              <a:rPr lang="en-US" dirty="0">
                <a:solidFill>
                  <a:schemeClr val="bg1"/>
                </a:solidFill>
              </a:rPr>
              <a:t>(1000);</a:t>
            </a:r>
          </a:p>
          <a:p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More direct control with fiber scheduler</a:t>
            </a:r>
          </a:p>
        </p:txBody>
      </p:sp>
    </p:spTree>
    <p:extLst>
      <p:ext uri="{BB962C8B-B14F-4D97-AF65-F5344CB8AC3E}">
        <p14:creationId xmlns:p14="http://schemas.microsoft.com/office/powerpoint/2010/main" val="137416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69579"/>
            <a:ext cx="1942881" cy="11334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GPIO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742" y="2632528"/>
            <a:ext cx="1926014" cy="159294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91301" y="3777076"/>
            <a:ext cx="2544896" cy="616944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13" y="27663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GPIO on the </a:t>
            </a:r>
            <a:r>
              <a:rPr lang="en-US" dirty="0" err="1">
                <a:solidFill>
                  <a:schemeClr val="bg1"/>
                </a:solidFill>
              </a:rPr>
              <a:t>micro:bit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90" y="1602197"/>
            <a:ext cx="1301503" cy="5931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uBit.io 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F36191-4731-44E9-ABC6-54AD6C8A4F0A}"/>
              </a:ext>
            </a:extLst>
          </p:cNvPr>
          <p:cNvSpPr txBox="1">
            <a:spLocks/>
          </p:cNvSpPr>
          <p:nvPr/>
        </p:nvSpPr>
        <p:spPr>
          <a:xfrm>
            <a:off x="621890" y="2407231"/>
            <a:ext cx="10515600" cy="102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Provides a means of accessing the pins exposed on the edge connector, enabling Analog and Digital Input/Output operations.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D16F2B-6A27-48AE-862C-37BE61DD5366}"/>
              </a:ext>
            </a:extLst>
          </p:cNvPr>
          <p:cNvSpPr txBox="1">
            <a:spLocks/>
          </p:cNvSpPr>
          <p:nvPr/>
        </p:nvSpPr>
        <p:spPr>
          <a:xfrm>
            <a:off x="621890" y="3761570"/>
            <a:ext cx="10515600" cy="102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Some pins can also perform basic touch sensing through resistance detection.</a:t>
            </a:r>
          </a:p>
        </p:txBody>
      </p:sp>
    </p:spTree>
    <p:extLst>
      <p:ext uri="{BB962C8B-B14F-4D97-AF65-F5344CB8AC3E}">
        <p14:creationId xmlns:p14="http://schemas.microsoft.com/office/powerpoint/2010/main" val="1709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Blink an LED every second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377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while(1)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{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uBit.io.P0.setDigitalValue( );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uBit.sleep</a:t>
            </a:r>
            <a:r>
              <a:rPr lang="en-US" dirty="0">
                <a:solidFill>
                  <a:schemeClr val="bg1"/>
                </a:solidFill>
              </a:rPr>
              <a:t>(         );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uBit.io.P0.setDigitalValue( );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uBit.sleep</a:t>
            </a:r>
            <a:r>
              <a:rPr lang="en-US" dirty="0">
                <a:solidFill>
                  <a:schemeClr val="bg1"/>
                </a:solidFill>
              </a:rPr>
              <a:t>(        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}</a:t>
            </a:r>
          </a:p>
          <a:p>
            <a:pPr marL="0" indent="0">
              <a:buNone/>
            </a:pP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29B50-3452-4685-98C5-D6470F8813DC}"/>
              </a:ext>
            </a:extLst>
          </p:cNvPr>
          <p:cNvSpPr txBox="1"/>
          <p:nvPr/>
        </p:nvSpPr>
        <p:spPr>
          <a:xfrm>
            <a:off x="5436962" y="31673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EB0D-F82E-465C-B11F-61672CFDCA9F}"/>
              </a:ext>
            </a:extLst>
          </p:cNvPr>
          <p:cNvSpPr txBox="1"/>
          <p:nvPr/>
        </p:nvSpPr>
        <p:spPr>
          <a:xfrm>
            <a:off x="5279302" y="4117424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r>
              <a:rPr lang="en-US" sz="2800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96FBA-D3CF-4D56-8691-EB2063303143}"/>
              </a:ext>
            </a:extLst>
          </p:cNvPr>
          <p:cNvSpPr txBox="1"/>
          <p:nvPr/>
        </p:nvSpPr>
        <p:spPr>
          <a:xfrm>
            <a:off x="3265472" y="365086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A5BD0-D68E-4BB9-BC90-FCF45BB49A4E}"/>
              </a:ext>
            </a:extLst>
          </p:cNvPr>
          <p:cNvSpPr txBox="1"/>
          <p:nvPr/>
        </p:nvSpPr>
        <p:spPr>
          <a:xfrm>
            <a:off x="3293688" y="456559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779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54" y="121185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GPIO pins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73" y="952182"/>
            <a:ext cx="6574408" cy="57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99" y="1657978"/>
            <a:ext cx="10640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enlo" charset="0"/>
              </a:rPr>
              <a:t>MicroBitPin</a:t>
            </a:r>
            <a:r>
              <a:rPr lang="en-US" sz="2400" dirty="0">
                <a:solidFill>
                  <a:schemeClr val="bg1"/>
                </a:solidFill>
                <a:latin typeface="Menlo" charset="0"/>
              </a:rPr>
              <a:t> P0(MICROBIT_ID_IO_P0, MICROBIT_PIN_P0, </a:t>
            </a:r>
            <a:r>
              <a:rPr lang="en-US" sz="2400" dirty="0">
                <a:solidFill>
                  <a:schemeClr val="bg1"/>
                </a:solidFill>
              </a:rPr>
              <a:t>PIN_CAPABILITY_DIGITAL</a:t>
            </a:r>
            <a:r>
              <a:rPr lang="en-US" sz="2400" dirty="0">
                <a:solidFill>
                  <a:schemeClr val="bg1"/>
                </a:solidFill>
                <a:latin typeface="Menlo" charset="0"/>
              </a:rPr>
              <a:t>);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219" y="265470"/>
            <a:ext cx="3383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Read digital pin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35139-DA19-4B66-9A86-EDC2DEC8EF44}"/>
              </a:ext>
            </a:extLst>
          </p:cNvPr>
          <p:cNvSpPr/>
          <p:nvPr/>
        </p:nvSpPr>
        <p:spPr>
          <a:xfrm>
            <a:off x="205799" y="2573432"/>
            <a:ext cx="3593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enlo" charset="0"/>
              </a:rPr>
              <a:t>P0.getDigitalValue(</a:t>
            </a:r>
            <a:r>
              <a:rPr lang="en-US" sz="2400" dirty="0" err="1">
                <a:solidFill>
                  <a:schemeClr val="bg1"/>
                </a:solidFill>
                <a:latin typeface="Menlo" charset="0"/>
              </a:rPr>
              <a:t>PullUp</a:t>
            </a:r>
            <a:r>
              <a:rPr lang="en-US" sz="2400" dirty="0">
                <a:solidFill>
                  <a:schemeClr val="bg1"/>
                </a:solidFill>
                <a:latin typeface="Menlo" charset="0"/>
              </a:rPr>
              <a:t>);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EA7A0D-13CE-4AFC-AE3B-BEADEF238FBA}"/>
              </a:ext>
            </a:extLst>
          </p:cNvPr>
          <p:cNvSpPr/>
          <p:nvPr/>
        </p:nvSpPr>
        <p:spPr>
          <a:xfrm>
            <a:off x="3799490" y="2581550"/>
            <a:ext cx="2767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enlo" charset="0"/>
              </a:rPr>
              <a:t>// P0 is either 0 or 1;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248" y="2287812"/>
            <a:ext cx="115561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Serial communication provides a simple way to exchange a series of bytes between one computer and another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Micro:bit</a:t>
            </a:r>
            <a:r>
              <a:rPr lang="en-US" sz="2800" dirty="0">
                <a:solidFill>
                  <a:schemeClr val="bg1"/>
                </a:solidFill>
              </a:rPr>
              <a:t> supports general purpose UART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USB serial enables serial communication over USB </a:t>
            </a:r>
          </a:p>
          <a:p>
            <a:pPr marL="1828800" lvl="3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Useful for debugging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A4D3A4-A2D7-4A03-AA26-AD7A49AFCB43}"/>
              </a:ext>
            </a:extLst>
          </p:cNvPr>
          <p:cNvSpPr txBox="1">
            <a:spLocks/>
          </p:cNvSpPr>
          <p:nvPr/>
        </p:nvSpPr>
        <p:spPr>
          <a:xfrm>
            <a:off x="427115" y="279610"/>
            <a:ext cx="4157825" cy="1047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USB Serial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C273AE-B8E3-4165-8C31-3305D54AB301}"/>
              </a:ext>
            </a:extLst>
          </p:cNvPr>
          <p:cNvSpPr txBox="1">
            <a:spLocks/>
          </p:cNvSpPr>
          <p:nvPr/>
        </p:nvSpPr>
        <p:spPr>
          <a:xfrm>
            <a:off x="635951" y="1461645"/>
            <a:ext cx="3740152" cy="5587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Poor persons debug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6DCCB-CFBD-495C-87E7-45E40B0487AA}"/>
              </a:ext>
            </a:extLst>
          </p:cNvPr>
          <p:cNvSpPr txBox="1"/>
          <p:nvPr/>
        </p:nvSpPr>
        <p:spPr>
          <a:xfrm>
            <a:off x="7542201" y="3611250"/>
            <a:ext cx="464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Universal </a:t>
            </a:r>
            <a:r>
              <a:rPr lang="en-US" sz="2400" dirty="0" err="1">
                <a:solidFill>
                  <a:schemeClr val="bg1"/>
                </a:solidFill>
              </a:rPr>
              <a:t>Asyn</a:t>
            </a:r>
            <a:r>
              <a:rPr lang="en-US" sz="2400" dirty="0">
                <a:solidFill>
                  <a:schemeClr val="bg1"/>
                </a:solidFill>
              </a:rPr>
              <a:t> Receiver Transmitter</a:t>
            </a:r>
          </a:p>
        </p:txBody>
      </p:sp>
    </p:spTree>
    <p:extLst>
      <p:ext uri="{BB962C8B-B14F-4D97-AF65-F5344CB8AC3E}">
        <p14:creationId xmlns:p14="http://schemas.microsoft.com/office/powerpoint/2010/main" val="16660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6524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Datatype</a:t>
            </a:r>
            <a:r>
              <a:rPr lang="en-US" sz="2800" dirty="0">
                <a:solidFill>
                  <a:schemeClr val="bg1"/>
                </a:solidFill>
              </a:rPr>
              <a:t> (default baud rate is 115200)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MicroBitSerial</a:t>
            </a:r>
            <a:endParaRPr lang="en-US" sz="2800" dirty="0">
              <a:solidFill>
                <a:schemeClr val="bg1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Trasnsmit</a:t>
            </a:r>
            <a:r>
              <a:rPr lang="en-US" sz="2800" dirty="0">
                <a:solidFill>
                  <a:schemeClr val="bg1"/>
                </a:solidFill>
              </a:rPr>
              <a:t> - Send()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Receive </a:t>
            </a:r>
            <a:r>
              <a:rPr lang="mr-IN" sz="2800" dirty="0">
                <a:solidFill>
                  <a:schemeClr val="bg1"/>
                </a:solidFill>
              </a:rPr>
              <a:t>–</a:t>
            </a:r>
            <a:r>
              <a:rPr lang="en-US" sz="2800" dirty="0">
                <a:solidFill>
                  <a:schemeClr val="bg1"/>
                </a:solidFill>
              </a:rPr>
              <a:t> read()</a:t>
            </a:r>
          </a:p>
          <a:p>
            <a:pPr marL="1028700" lvl="1" indent="-57150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Internally buffers are used to manage  to accommodate incoming or outgoing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8587B-57C3-41D8-9157-1FAA4FB338E6}"/>
              </a:ext>
            </a:extLst>
          </p:cNvPr>
          <p:cNvSpPr txBox="1"/>
          <p:nvPr/>
        </p:nvSpPr>
        <p:spPr>
          <a:xfrm>
            <a:off x="6664173" y="1549541"/>
            <a:ext cx="552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baud rate is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rate at which information is transferred in a communication channel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2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0EA2-C9D1-41A1-A8E4-A8072C8B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394"/>
            <a:ext cx="10515600" cy="520356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runtime provides a Device Abstraction Layer, that is built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Arm-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i="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sz="2400" b="1" i="0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OS is a free, open-source IoT operating system that includes all the necessary features to develop IoT products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TLS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comprehensive SSL/TLS solution and makes it easy for developers to include cryptographic and SSL/TLS capabilities in their software and embedded products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Mbed</a:t>
            </a:r>
            <a:r>
              <a:rPr lang="en-US" sz="2400" dirty="0">
                <a:solidFill>
                  <a:srgbClr val="4D5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OS is the fastest way to build IoT products with </a:t>
            </a:r>
            <a:r>
              <a:rPr lang="en-US" sz="2400" b="1" dirty="0">
                <a:solidFill>
                  <a:srgbClr val="5F63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en-US" sz="2400" dirty="0">
                <a:solidFill>
                  <a:srgbClr val="4D5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processors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8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2" y="-16131"/>
            <a:ext cx="10515600" cy="1092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Device Abstraction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90" y="955470"/>
            <a:ext cx="11722510" cy="55338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Sitting below the runtime the DAL was created at Lancaster University in the UK and is made up of 4 main components: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core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High-level components such as Device, Font, Heap Allocator, Listener and Fiber, often implemented on-top of 1 or more driver classes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types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Helper types such as </a:t>
            </a:r>
            <a:r>
              <a:rPr lang="en-US" sz="1800" dirty="0" err="1">
                <a:solidFill>
                  <a:schemeClr val="bg1"/>
                </a:solidFill>
              </a:rPr>
              <a:t>ManagedString</a:t>
            </a:r>
            <a:r>
              <a:rPr lang="en-US" sz="1800" dirty="0">
                <a:solidFill>
                  <a:schemeClr val="bg1"/>
                </a:solidFill>
              </a:rPr>
              <a:t>, Image, Event and </a:t>
            </a:r>
            <a:r>
              <a:rPr lang="en-US" sz="1800" dirty="0" err="1">
                <a:solidFill>
                  <a:schemeClr val="bg1"/>
                </a:solidFill>
              </a:rPr>
              <a:t>PacketBuffer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rgbClr val="92D050"/>
                </a:solidFill>
              </a:rPr>
              <a:t>drivers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For control of a specific hardware component, such as Accelerometer, Button, Compass, Display, Flash, IO, Serial and Pin</a:t>
            </a:r>
          </a:p>
          <a:p>
            <a:pPr lvl="1"/>
            <a:r>
              <a:rPr lang="en-US" dirty="0" err="1">
                <a:solidFill>
                  <a:srgbClr val="92D050"/>
                </a:solidFill>
              </a:rPr>
              <a:t>bluetooth</a:t>
            </a:r>
            <a:endParaRPr lang="en-US" dirty="0">
              <a:solidFill>
                <a:srgbClr val="92D050"/>
              </a:solidFill>
            </a:endParaRP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All the code for the Bluetooth Low Energy (BLE) stack that is shipped with the </a:t>
            </a:r>
            <a:r>
              <a:rPr lang="en-US" sz="1800" dirty="0" err="1">
                <a:solidFill>
                  <a:schemeClr val="bg1"/>
                </a:solidFill>
              </a:rPr>
              <a:t>micro:bit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rgbClr val="92D050"/>
                </a:solidFill>
              </a:rPr>
              <a:t>asm</a:t>
            </a:r>
            <a:endParaRPr lang="en-US" dirty="0">
              <a:solidFill>
                <a:srgbClr val="92D050"/>
              </a:solidFill>
            </a:endParaRP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Just 4 functions are implemented in assembly, they are </a:t>
            </a:r>
            <a:r>
              <a:rPr lang="en-US" sz="1800" dirty="0" err="1">
                <a:solidFill>
                  <a:schemeClr val="bg1"/>
                </a:solidFill>
              </a:rPr>
              <a:t>swap_context</a:t>
            </a:r>
            <a:r>
              <a:rPr lang="en-US" sz="1800" dirty="0">
                <a:solidFill>
                  <a:schemeClr val="bg1"/>
                </a:solidFill>
              </a:rPr>
              <a:t>, </a:t>
            </a:r>
            <a:r>
              <a:rPr lang="en-US" sz="1800" dirty="0" err="1">
                <a:solidFill>
                  <a:schemeClr val="bg1"/>
                </a:solidFill>
              </a:rPr>
              <a:t>save_context</a:t>
            </a:r>
            <a:r>
              <a:rPr lang="en-US" sz="1800" dirty="0">
                <a:solidFill>
                  <a:schemeClr val="bg1"/>
                </a:solidFill>
              </a:rPr>
              <a:t>, </a:t>
            </a:r>
            <a:r>
              <a:rPr lang="en-US" sz="1800" dirty="0" err="1">
                <a:solidFill>
                  <a:schemeClr val="bg1"/>
                </a:solidFill>
              </a:rPr>
              <a:t>save_register_context</a:t>
            </a:r>
            <a:r>
              <a:rPr lang="en-US" sz="1800" dirty="0">
                <a:solidFill>
                  <a:schemeClr val="bg1"/>
                </a:solidFill>
              </a:rPr>
              <a:t> and </a:t>
            </a:r>
            <a:r>
              <a:rPr lang="en-US" sz="1800" dirty="0" err="1">
                <a:solidFill>
                  <a:schemeClr val="bg1"/>
                </a:solidFill>
              </a:rPr>
              <a:t>restore_register_context</a:t>
            </a:r>
            <a:r>
              <a:rPr lang="en-US" sz="1800" dirty="0">
                <a:solidFill>
                  <a:schemeClr val="bg1"/>
                </a:solidFill>
              </a:rPr>
              <a:t>. As the names suggest, they handle the ‘context switching’ necessary to make the </a:t>
            </a:r>
            <a:r>
              <a:rPr lang="en-US" sz="1800" dirty="0" err="1">
                <a:solidFill>
                  <a:schemeClr val="bg1"/>
                </a:solidFill>
              </a:rPr>
              <a:t>MicroBit</a:t>
            </a:r>
            <a:r>
              <a:rPr lang="en-US" sz="1800" dirty="0">
                <a:solidFill>
                  <a:schemeClr val="bg1"/>
                </a:solidFill>
              </a:rPr>
              <a:t> Fiber scheduler work</a:t>
            </a:r>
          </a:p>
        </p:txBody>
      </p:sp>
    </p:spTree>
    <p:extLst>
      <p:ext uri="{BB962C8B-B14F-4D97-AF65-F5344CB8AC3E}">
        <p14:creationId xmlns:p14="http://schemas.microsoft.com/office/powerpoint/2010/main" val="6989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9A09-49CD-4983-9AE0-49F628163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4689987" cy="3296265"/>
          </a:xfrm>
        </p:spPr>
        <p:txBody>
          <a:bodyPr/>
          <a:lstStyle/>
          <a:p>
            <a:pPr algn="just"/>
            <a:r>
              <a:rPr lang="en-US" dirty="0"/>
              <a:t>Accelerometer to detect the system is falling, seismic activity or to flip the phone to snooze</a:t>
            </a:r>
          </a:p>
          <a:p>
            <a:pPr algn="just"/>
            <a:r>
              <a:rPr lang="en-US" dirty="0"/>
              <a:t>On stable position the device can only measure free fall, force of gravity.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EF7C7-1202-44C0-B875-B4E27362396C}"/>
              </a:ext>
            </a:extLst>
          </p:cNvPr>
          <p:cNvSpPr txBox="1">
            <a:spLocks/>
          </p:cNvSpPr>
          <p:nvPr/>
        </p:nvSpPr>
        <p:spPr>
          <a:xfrm>
            <a:off x="7216877" y="285135"/>
            <a:ext cx="4689987" cy="329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Accelerometer to detect the system is falling, seismic activity or to flip the phone to snooze</a:t>
            </a:r>
          </a:p>
          <a:p>
            <a:pPr algn="just"/>
            <a:r>
              <a:rPr lang="en-US"/>
              <a:t>On stable position the device can only measure free fall, force of gravity.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2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304085D-B958-40D8-9F60-4CAE358CCB67}"/>
              </a:ext>
            </a:extLst>
          </p:cNvPr>
          <p:cNvSpPr/>
          <p:nvPr/>
        </p:nvSpPr>
        <p:spPr>
          <a:xfrm rot="19115411">
            <a:off x="2420852" y="2763793"/>
            <a:ext cx="6869151" cy="752033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E4A7859-A42A-421E-AA88-0CA279AA8948}"/>
              </a:ext>
            </a:extLst>
          </p:cNvPr>
          <p:cNvSpPr/>
          <p:nvPr/>
        </p:nvSpPr>
        <p:spPr>
          <a:xfrm rot="2504174">
            <a:off x="2392428" y="2922269"/>
            <a:ext cx="6732042" cy="614977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1B2E5652-6532-4BC2-98F8-6BAC5783AF65}"/>
              </a:ext>
            </a:extLst>
          </p:cNvPr>
          <p:cNvSpPr/>
          <p:nvPr/>
        </p:nvSpPr>
        <p:spPr>
          <a:xfrm rot="16200000">
            <a:off x="2380071" y="3086317"/>
            <a:ext cx="6869151" cy="69651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1B42F7F6-733D-44F5-AA3A-2BE45F5B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6" t="8964" r="22392" b="13792"/>
          <a:stretch/>
        </p:blipFill>
        <p:spPr>
          <a:xfrm>
            <a:off x="5229948" y="2640349"/>
            <a:ext cx="1186559" cy="1265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C78674-8AA5-4813-A2FE-249ABCB89296}"/>
              </a:ext>
            </a:extLst>
          </p:cNvPr>
          <p:cNvSpPr txBox="1"/>
          <p:nvPr/>
        </p:nvSpPr>
        <p:spPr>
          <a:xfrm>
            <a:off x="2569424" y="629165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B681C-04E7-4923-B7D0-CCBF0905CDDB}"/>
              </a:ext>
            </a:extLst>
          </p:cNvPr>
          <p:cNvSpPr txBox="1"/>
          <p:nvPr/>
        </p:nvSpPr>
        <p:spPr>
          <a:xfrm>
            <a:off x="8474929" y="5493533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50F74-7008-4750-9C0F-2CC261B36B46}"/>
              </a:ext>
            </a:extLst>
          </p:cNvPr>
          <p:cNvSpPr txBox="1"/>
          <p:nvPr/>
        </p:nvSpPr>
        <p:spPr>
          <a:xfrm>
            <a:off x="4767962" y="72619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 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3CD3D-9006-4862-856C-A1F4A2CB1C5A}"/>
              </a:ext>
            </a:extLst>
          </p:cNvPr>
          <p:cNvSpPr txBox="1"/>
          <p:nvPr/>
        </p:nvSpPr>
        <p:spPr>
          <a:xfrm>
            <a:off x="6378866" y="6393712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E820E-707E-4B50-BF4F-A8AEA27EBA97}"/>
              </a:ext>
            </a:extLst>
          </p:cNvPr>
          <p:cNvSpPr txBox="1"/>
          <p:nvPr/>
        </p:nvSpPr>
        <p:spPr>
          <a:xfrm>
            <a:off x="8439663" y="396160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 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F1A2E-AE7C-489E-ADF5-2BFBCD19FF65}"/>
              </a:ext>
            </a:extLst>
          </p:cNvPr>
          <p:cNvSpPr txBox="1"/>
          <p:nvPr/>
        </p:nvSpPr>
        <p:spPr>
          <a:xfrm>
            <a:off x="2828442" y="5570601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8038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DEB30CFA-8BD5-4EC8-AFE0-93A2DDA8A53B}"/>
              </a:ext>
            </a:extLst>
          </p:cNvPr>
          <p:cNvSpPr/>
          <p:nvPr/>
        </p:nvSpPr>
        <p:spPr>
          <a:xfrm>
            <a:off x="4490891" y="2196251"/>
            <a:ext cx="2787908" cy="1762429"/>
          </a:xfrm>
          <a:prstGeom prst="cube">
            <a:avLst>
              <a:gd name="adj" fmla="val 432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56267E0-FAD2-48BD-BE7A-B80B20389A45}"/>
              </a:ext>
            </a:extLst>
          </p:cNvPr>
          <p:cNvSpPr/>
          <p:nvPr/>
        </p:nvSpPr>
        <p:spPr>
          <a:xfrm rot="3111593">
            <a:off x="3779294" y="1519766"/>
            <a:ext cx="2610464" cy="26547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EC0346B-F93C-45D3-9344-9088C3AF9075}"/>
              </a:ext>
            </a:extLst>
          </p:cNvPr>
          <p:cNvSpPr/>
          <p:nvPr/>
        </p:nvSpPr>
        <p:spPr>
          <a:xfrm rot="9125436">
            <a:off x="5736171" y="1981182"/>
            <a:ext cx="2610464" cy="265471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A2D3AEA-E907-4080-8C61-6A0263B1DE24}"/>
              </a:ext>
            </a:extLst>
          </p:cNvPr>
          <p:cNvSpPr/>
          <p:nvPr/>
        </p:nvSpPr>
        <p:spPr>
          <a:xfrm rot="16200000">
            <a:off x="4608869" y="3782959"/>
            <a:ext cx="2610464" cy="265471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FC5B361-BB22-447E-9733-F396E225252C}"/>
              </a:ext>
            </a:extLst>
          </p:cNvPr>
          <p:cNvSpPr/>
          <p:nvPr/>
        </p:nvSpPr>
        <p:spPr>
          <a:xfrm>
            <a:off x="4641610" y="3044621"/>
            <a:ext cx="265472" cy="23169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D14425-4FA0-4456-8892-BC66BC5E0ED9}"/>
              </a:ext>
            </a:extLst>
          </p:cNvPr>
          <p:cNvSpPr/>
          <p:nvPr/>
        </p:nvSpPr>
        <p:spPr>
          <a:xfrm>
            <a:off x="4645278" y="3657600"/>
            <a:ext cx="265472" cy="13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FAD587-0B12-41E4-B810-F2EEB0A6E985}"/>
              </a:ext>
            </a:extLst>
          </p:cNvPr>
          <p:cNvSpPr/>
          <p:nvPr/>
        </p:nvSpPr>
        <p:spPr>
          <a:xfrm>
            <a:off x="4999238" y="3660378"/>
            <a:ext cx="265472" cy="13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FBA3A-153F-45C5-B3D5-B5D2A617155B}"/>
              </a:ext>
            </a:extLst>
          </p:cNvPr>
          <p:cNvSpPr/>
          <p:nvPr/>
        </p:nvSpPr>
        <p:spPr>
          <a:xfrm>
            <a:off x="5387609" y="3650550"/>
            <a:ext cx="265472" cy="13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BCEA66-FFE4-4D33-A079-963EE091C74B}"/>
              </a:ext>
            </a:extLst>
          </p:cNvPr>
          <p:cNvSpPr/>
          <p:nvPr/>
        </p:nvSpPr>
        <p:spPr>
          <a:xfrm>
            <a:off x="6037000" y="3635797"/>
            <a:ext cx="265472" cy="132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AAB06-B61D-4200-BD4E-DEE1627D3F72}"/>
              </a:ext>
            </a:extLst>
          </p:cNvPr>
          <p:cNvSpPr/>
          <p:nvPr/>
        </p:nvSpPr>
        <p:spPr>
          <a:xfrm rot="19228299">
            <a:off x="6548296" y="3451403"/>
            <a:ext cx="202089" cy="10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9CA22-366B-452A-A3F4-2C6C297EF19D}"/>
              </a:ext>
            </a:extLst>
          </p:cNvPr>
          <p:cNvSpPr/>
          <p:nvPr/>
        </p:nvSpPr>
        <p:spPr>
          <a:xfrm rot="19112905">
            <a:off x="6778654" y="3246524"/>
            <a:ext cx="202090" cy="10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9DEE9-B393-4C7E-A432-90FC680EF7B0}"/>
              </a:ext>
            </a:extLst>
          </p:cNvPr>
          <p:cNvSpPr/>
          <p:nvPr/>
        </p:nvSpPr>
        <p:spPr>
          <a:xfrm rot="19112905">
            <a:off x="7006070" y="3037288"/>
            <a:ext cx="202090" cy="10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DA3D3-973B-4854-9C87-2CFEFC18CC38}"/>
              </a:ext>
            </a:extLst>
          </p:cNvPr>
          <p:cNvSpPr txBox="1"/>
          <p:nvPr/>
        </p:nvSpPr>
        <p:spPr>
          <a:xfrm>
            <a:off x="3746090" y="5439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1B47B-BA00-40D8-BE9E-40E153B82B2C}"/>
              </a:ext>
            </a:extLst>
          </p:cNvPr>
          <p:cNvSpPr txBox="1"/>
          <p:nvPr/>
        </p:nvSpPr>
        <p:spPr>
          <a:xfrm>
            <a:off x="5881348" y="54263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505-07A4-475F-806B-0ACA0447E43E}"/>
              </a:ext>
            </a:extLst>
          </p:cNvPr>
          <p:cNvSpPr txBox="1"/>
          <p:nvPr/>
        </p:nvSpPr>
        <p:spPr>
          <a:xfrm>
            <a:off x="8301441" y="120100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BE89-BA14-48D2-9F31-85DC8C497CBE}"/>
              </a:ext>
            </a:extLst>
          </p:cNvPr>
          <p:cNvSpPr txBox="1"/>
          <p:nvPr/>
        </p:nvSpPr>
        <p:spPr>
          <a:xfrm>
            <a:off x="9532373" y="423596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0g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9D647-7281-41D2-A1A9-DCFC522F1F74}"/>
              </a:ext>
            </a:extLst>
          </p:cNvPr>
          <p:cNvSpPr txBox="1"/>
          <p:nvPr/>
        </p:nvSpPr>
        <p:spPr>
          <a:xfrm>
            <a:off x="9543661" y="460530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 = 1g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9FDA5-6FE2-4C66-ACB9-AC6B41E3AE9A}"/>
              </a:ext>
            </a:extLst>
          </p:cNvPr>
          <p:cNvSpPr txBox="1"/>
          <p:nvPr/>
        </p:nvSpPr>
        <p:spPr>
          <a:xfrm>
            <a:off x="9548537" y="497463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= 0g</a:t>
            </a:r>
          </a:p>
        </p:txBody>
      </p:sp>
    </p:spTree>
    <p:extLst>
      <p:ext uri="{BB962C8B-B14F-4D97-AF65-F5344CB8AC3E}">
        <p14:creationId xmlns:p14="http://schemas.microsoft.com/office/powerpoint/2010/main" val="5060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66CD-7214-4625-A02C-A643559C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D45D6-9676-4C14-892E-491B3E06F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Fibers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are lightweight threads used by the runtime to perform operations asynchronously. The function call </a:t>
            </a:r>
            <a:r>
              <a:rPr lang="en-US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release_fiber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dirty="0" err="1">
                <a:solidFill>
                  <a:schemeClr val="bg1"/>
                </a:solidFill>
              </a:rPr>
              <a:t>Managedstring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represents a text string in the </a:t>
            </a:r>
            <a:r>
              <a:rPr lang="en-US" sz="180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runtime. A string is simply a sequence of characters such as "joe" or "</a:t>
            </a:r>
            <a:r>
              <a:rPr lang="en-US" sz="180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C language, the end of the string is marked by a special character (a </a:t>
            </a:r>
            <a:r>
              <a:rPr lang="en-US" sz="18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character, commonly with the value zero).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 strings are often represented as literal character arrays: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uBit.display.scroll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DF5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90"/>
              </a:spcAf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76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</TotalTime>
  <Words>2101</Words>
  <Application>Microsoft Office PowerPoint</Application>
  <PresentationFormat>Widescreen</PresentationFormat>
  <Paragraphs>329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Consolas</vt:lpstr>
      <vt:lpstr>Helvetica</vt:lpstr>
      <vt:lpstr>Menlo</vt:lpstr>
      <vt:lpstr>Open Sans</vt:lpstr>
      <vt:lpstr>Times New Roman</vt:lpstr>
      <vt:lpstr>Office Theme</vt:lpstr>
      <vt:lpstr>UFCFVK-15-2  Internet of Things</vt:lpstr>
      <vt:lpstr>PowerPoint Presentation</vt:lpstr>
      <vt:lpstr>BBC micro:bit Software Stack</vt:lpstr>
      <vt:lpstr>PowerPoint Presentation</vt:lpstr>
      <vt:lpstr>Device Abstraction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DAL and Fibers</vt:lpstr>
      <vt:lpstr>mbed classic</vt:lpstr>
      <vt:lpstr>micro:bit hardware</vt:lpstr>
      <vt:lpstr>PowerPoint Presentation</vt:lpstr>
      <vt:lpstr>PowerPoint Presentation</vt:lpstr>
      <vt:lpstr>PowerPoint Presentation</vt:lpstr>
      <vt:lpstr>PowerPoint Presentation</vt:lpstr>
      <vt:lpstr>Fibers summary for micro:bit</vt:lpstr>
      <vt:lpstr>What happens with this program?</vt:lpstr>
      <vt:lpstr>What about this one?</vt:lpstr>
      <vt:lpstr>Buttons</vt:lpstr>
      <vt:lpstr>PowerPoint Presentation</vt:lpstr>
      <vt:lpstr>Define callback</vt:lpstr>
      <vt:lpstr>Register callback</vt:lpstr>
      <vt:lpstr>Example</vt:lpstr>
      <vt:lpstr>Example</vt:lpstr>
      <vt:lpstr>PowerPoint Presentation</vt:lpstr>
      <vt:lpstr>PowerPoint Presentation</vt:lpstr>
      <vt:lpstr>Example</vt:lpstr>
      <vt:lpstr>More direct control with fiber scheduler</vt:lpstr>
      <vt:lpstr>GPIO</vt:lpstr>
      <vt:lpstr>GPIO on the micro:bit</vt:lpstr>
      <vt:lpstr>Blink an LED every second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Benedict Gaster</dc:creator>
  <cp:lastModifiedBy>Ramchand Vedaiyan</cp:lastModifiedBy>
  <cp:revision>186</cp:revision>
  <dcterms:created xsi:type="dcterms:W3CDTF">2017-09-25T09:27:52Z</dcterms:created>
  <dcterms:modified xsi:type="dcterms:W3CDTF">2022-10-20T13:44:29Z</dcterms:modified>
</cp:coreProperties>
</file>